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9" r:id="rId2"/>
    <p:sldId id="271" r:id="rId3"/>
    <p:sldId id="268" r:id="rId4"/>
    <p:sldId id="273" r:id="rId5"/>
    <p:sldId id="274" r:id="rId6"/>
    <p:sldId id="275" r:id="rId7"/>
    <p:sldId id="270" r:id="rId8"/>
    <p:sldId id="278" r:id="rId9"/>
    <p:sldId id="272" r:id="rId10"/>
    <p:sldId id="276" r:id="rId11"/>
    <p:sldId id="277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717" autoAdjust="0"/>
  </p:normalViewPr>
  <p:slideViewPr>
    <p:cSldViewPr>
      <p:cViewPr>
        <p:scale>
          <a:sx n="100" d="100"/>
          <a:sy n="100" d="100"/>
        </p:scale>
        <p:origin x="-300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1F4E4-3444-466E-BEDE-F370B3A7163E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06D74-37F9-408E-A447-AF7F9DDC6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490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06D74-37F9-408E-A447-AF7F9DDC66D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BADA-0CF9-4E38-8B31-355EE4374342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A007-206F-4CC0-89F4-8A6CEC8504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BADA-0CF9-4E38-8B31-355EE4374342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A007-206F-4CC0-89F4-8A6CEC850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BADA-0CF9-4E38-8B31-355EE4374342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A007-206F-4CC0-89F4-8A6CEC850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BADA-0CF9-4E38-8B31-355EE4374342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A007-206F-4CC0-89F4-8A6CEC850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BADA-0CF9-4E38-8B31-355EE4374342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FD1A007-206F-4CC0-89F4-8A6CEC850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BADA-0CF9-4E38-8B31-355EE4374342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A007-206F-4CC0-89F4-8A6CEC850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BADA-0CF9-4E38-8B31-355EE4374342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A007-206F-4CC0-89F4-8A6CEC850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BADA-0CF9-4E38-8B31-355EE4374342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A007-206F-4CC0-89F4-8A6CEC850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BADA-0CF9-4E38-8B31-355EE4374342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A007-206F-4CC0-89F4-8A6CEC850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BADA-0CF9-4E38-8B31-355EE4374342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A007-206F-4CC0-89F4-8A6CEC850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BADA-0CF9-4E38-8B31-355EE4374342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A007-206F-4CC0-89F4-8A6CEC850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B0BADA-0CF9-4E38-8B31-355EE4374342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D1A007-206F-4CC0-89F4-8A6CEC850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15535" y="507934"/>
            <a:ext cx="63189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e-BY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Паняцці а</a:t>
            </a:r>
            <a:r>
              <a:rPr lang="ru-RU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рксінуса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арккосінуса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арктангенса </a:t>
            </a:r>
            <a:r>
              <a:rPr lang="ru-RU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арккатангенса</a:t>
            </a:r>
            <a:endParaRPr lang="ru-RU" sz="6000" dirty="0">
              <a:ln w="9525">
                <a:noFill/>
              </a:ln>
              <a:solidFill>
                <a:srgbClr val="0C40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00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e-BY" sz="3200" b="1" dirty="0" smtClean="0"/>
              <a:t>Заданні са зборніка экзаменацыйных матэрыялаў</a:t>
            </a:r>
            <a:endParaRPr lang="ru-RU" sz="3200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 l="18103" t="20173" r="18812" b="76153"/>
          <a:stretch>
            <a:fillRect/>
          </a:stretch>
        </p:blipFill>
        <p:spPr bwMode="auto">
          <a:xfrm>
            <a:off x="179512" y="1628800"/>
            <a:ext cx="813690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5"/>
          <p:cNvPicPr>
            <a:picLocks/>
          </p:cNvPicPr>
          <p:nvPr/>
        </p:nvPicPr>
        <p:blipFill>
          <a:blip r:embed="rId2" cstate="print"/>
          <a:srcRect l="20894" t="23322" r="39468" b="47290"/>
          <a:stretch>
            <a:fillRect/>
          </a:stretch>
        </p:blipFill>
        <p:spPr bwMode="auto">
          <a:xfrm>
            <a:off x="539552" y="2204864"/>
            <a:ext cx="62646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5976664"/>
          </a:xfrm>
        </p:spPr>
        <p:txBody>
          <a:bodyPr>
            <a:normAutofit/>
          </a:bodyPr>
          <a:lstStyle/>
          <a:p>
            <a:pPr algn="l"/>
            <a:r>
              <a:rPr lang="be-BY" sz="3600" b="1" dirty="0" smtClean="0"/>
              <a:t>Закончыце выказванне:</a:t>
            </a:r>
            <a:br>
              <a:rPr lang="be-BY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be-BY" sz="3600" dirty="0" smtClean="0"/>
              <a:t>Сёння на ўроку мы ….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be-BY" sz="3600" dirty="0" smtClean="0"/>
              <a:t>Я даведаўся, што ….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be-BY" sz="3600" dirty="0" smtClean="0"/>
              <a:t>Я зразумеў….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be-BY" sz="3600" dirty="0" smtClean="0"/>
              <a:t>Мне было цяжка пры выкананні ….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be-BY" sz="3600" dirty="0" smtClean="0"/>
              <a:t>Мне больш за ўсё спадабалася…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be-BY" sz="3600" dirty="0" smtClean="0"/>
              <a:t>Мне было цяжка, таму што …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be-BY" sz="3600" dirty="0" smtClean="0"/>
              <a:t>У мяне добра атрымлівалася…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/>
              <a:t>Дамашняе</a:t>
            </a:r>
            <a:r>
              <a:rPr lang="ru-RU" dirty="0" smtClean="0"/>
              <a:t> </a:t>
            </a:r>
            <a:r>
              <a:rPr lang="ru-RU" dirty="0" err="1" smtClean="0"/>
              <a:t>заданне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628800"/>
            <a:ext cx="475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4000" dirty="0" smtClean="0"/>
              <a:t>№ 30-33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226933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492896"/>
            <a:ext cx="777686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  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3200" dirty="0" err="1" smtClean="0"/>
              <a:t>коратка</a:t>
            </a:r>
            <a:r>
              <a:rPr lang="ru-RU" sz="3200" dirty="0" smtClean="0"/>
              <a:t>, </a:t>
            </a:r>
            <a:r>
              <a:rPr lang="ru-RU" sz="3200" dirty="0" err="1" smtClean="0"/>
              <a:t>лагічна</a:t>
            </a:r>
            <a:r>
              <a:rPr lang="ru-RU" sz="3200" dirty="0" smtClean="0"/>
              <a:t>, </a:t>
            </a:r>
            <a:r>
              <a:rPr lang="ru-RU" sz="3200" dirty="0" err="1" smtClean="0"/>
              <a:t>паслядоўна</a:t>
            </a:r>
            <a:r>
              <a:rPr lang="ru-RU" sz="3200" dirty="0" smtClean="0"/>
              <a:t> </a:t>
            </a:r>
            <a:r>
              <a:rPr lang="ru-RU" sz="3200" dirty="0" err="1" smtClean="0"/>
              <a:t>выкладаць</a:t>
            </a:r>
            <a:r>
              <a:rPr lang="ru-RU" sz="3200" dirty="0" smtClean="0"/>
              <a:t> </a:t>
            </a:r>
            <a:r>
              <a:rPr lang="ru-RU" sz="3200" dirty="0" err="1" smtClean="0"/>
              <a:t>думкі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меркаванні</a:t>
            </a:r>
            <a:r>
              <a:rPr lang="ru-RU" sz="3200" dirty="0" smtClean="0"/>
              <a:t>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3200" dirty="0" smtClean="0"/>
              <a:t> </a:t>
            </a:r>
            <a:r>
              <a:rPr lang="ru-RU" sz="3200" dirty="0" err="1" smtClean="0"/>
              <a:t>аргументаваць</a:t>
            </a:r>
            <a:r>
              <a:rPr lang="ru-RU" sz="3200" dirty="0" smtClean="0"/>
              <a:t> </a:t>
            </a:r>
            <a:r>
              <a:rPr lang="ru-RU" sz="3200" dirty="0" err="1" smtClean="0"/>
              <a:t>сцвярджэнні</a:t>
            </a:r>
            <a:r>
              <a:rPr lang="ru-RU" sz="3200" dirty="0" smtClean="0"/>
              <a:t>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3200" dirty="0" smtClean="0"/>
              <a:t> </a:t>
            </a:r>
            <a:r>
              <a:rPr lang="ru-RU" sz="3200" dirty="0" err="1" smtClean="0"/>
              <a:t>параўноўваць</a:t>
            </a:r>
            <a:r>
              <a:rPr lang="ru-RU" sz="3200" dirty="0" smtClean="0"/>
              <a:t>, </a:t>
            </a:r>
            <a:r>
              <a:rPr lang="ru-RU" sz="3200" dirty="0" err="1" smtClean="0"/>
              <a:t>аналізаваць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рабіць</a:t>
            </a:r>
            <a:r>
              <a:rPr lang="ru-RU" sz="3200" dirty="0" smtClean="0"/>
              <a:t> </a:t>
            </a:r>
            <a:r>
              <a:rPr lang="ru-RU" sz="3200" dirty="0" err="1" smtClean="0"/>
              <a:t>вывады</a:t>
            </a:r>
            <a:r>
              <a:rPr lang="ru-RU" sz="3200" dirty="0" smtClean="0"/>
              <a:t>; 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3200" dirty="0" err="1" smtClean="0"/>
              <a:t>ацэньваць</a:t>
            </a:r>
            <a:r>
              <a:rPr lang="ru-RU" sz="3200" dirty="0" smtClean="0"/>
              <a:t> </a:t>
            </a:r>
            <a:r>
              <a:rPr lang="ru-RU" sz="3200" dirty="0" err="1" smtClean="0"/>
              <a:t>вынікі</a:t>
            </a:r>
            <a:r>
              <a:rPr lang="ru-RU" sz="3200" dirty="0" smtClean="0"/>
              <a:t> сваёй </a:t>
            </a:r>
            <a:r>
              <a:rPr lang="ru-RU" sz="3200" dirty="0" err="1" smtClean="0"/>
              <a:t>вучэбнай</a:t>
            </a:r>
            <a:r>
              <a:rPr lang="ru-RU" sz="3200" dirty="0" smtClean="0"/>
              <a:t> </a:t>
            </a:r>
            <a:r>
              <a:rPr lang="ru-RU" sz="3200" dirty="0" err="1" smtClean="0"/>
              <a:t>дзейнасці</a:t>
            </a:r>
            <a:r>
              <a:rPr lang="ru-RU" sz="3200" dirty="0" smtClean="0"/>
              <a:t>.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5535" y="507934"/>
            <a:ext cx="6318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dirty="0" err="1" smtClean="0">
                <a:solidFill>
                  <a:srgbClr val="0C4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Сёння</a:t>
            </a:r>
            <a:r>
              <a:rPr lang="ru-RU" sz="6000" dirty="0" smtClean="0">
                <a:solidFill>
                  <a:srgbClr val="0C4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на </a:t>
            </a:r>
            <a:r>
              <a:rPr lang="ru-RU" sz="6000" dirty="0" err="1" smtClean="0">
                <a:solidFill>
                  <a:srgbClr val="0C4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ўроку</a:t>
            </a:r>
            <a:r>
              <a:rPr lang="ru-RU" sz="6000" dirty="0" smtClean="0">
                <a:solidFill>
                  <a:srgbClr val="0C4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мы </a:t>
            </a:r>
            <a:r>
              <a:rPr lang="ru-RU" sz="6000" dirty="0" err="1" smtClean="0">
                <a:solidFill>
                  <a:srgbClr val="0C4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будзем</a:t>
            </a:r>
            <a:r>
              <a:rPr lang="ru-RU" sz="6000" dirty="0" smtClean="0">
                <a:solidFill>
                  <a:srgbClr val="0C4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6000" dirty="0" err="1" smtClean="0">
                <a:solidFill>
                  <a:srgbClr val="0C4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вучыцца</a:t>
            </a:r>
            <a:endParaRPr lang="ru-RU" sz="6000" dirty="0">
              <a:ln w="9525">
                <a:noFill/>
              </a:ln>
              <a:solidFill>
                <a:srgbClr val="0C40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00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/>
              <a:t>Звесткі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гісторыі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680715" cy="525658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be-BY" sz="2800" dirty="0" smtClean="0"/>
              <a:t>Сучасныя абазначэнні arcsin, arccos,  </a:t>
            </a:r>
            <a:r>
              <a:rPr lang="en-US" sz="2800" dirty="0" err="1" smtClean="0"/>
              <a:t>arctg</a:t>
            </a:r>
            <a:r>
              <a:rPr lang="en-US" sz="2800" dirty="0" smtClean="0"/>
              <a:t> </a:t>
            </a:r>
            <a:r>
              <a:rPr lang="be-BY" sz="2800" dirty="0" smtClean="0"/>
              <a:t>і </a:t>
            </a:r>
            <a:r>
              <a:rPr lang="en-US" sz="2800" dirty="0" err="1" smtClean="0"/>
              <a:t>arcctg</a:t>
            </a:r>
            <a:endParaRPr lang="be-BY" sz="2800" dirty="0" smtClean="0"/>
          </a:p>
          <a:p>
            <a:pPr>
              <a:buNone/>
            </a:pPr>
            <a:r>
              <a:rPr lang="be-BY" sz="2800" dirty="0" smtClean="0"/>
              <a:t> з'явіліся ў 1772 ў працах  вялікага  матэматыка </a:t>
            </a:r>
          </a:p>
          <a:p>
            <a:pPr>
              <a:buNone/>
            </a:pPr>
            <a:r>
              <a:rPr lang="be-BY" sz="2800" dirty="0" smtClean="0"/>
              <a:t>Шэрфера і  вядомага французскага вучонага</a:t>
            </a:r>
          </a:p>
          <a:p>
            <a:pPr>
              <a:buNone/>
            </a:pPr>
            <a:r>
              <a:rPr lang="be-BY" sz="2800" dirty="0" smtClean="0"/>
              <a:t>Ж. Л. Лагранжа, хоць крыху раней іх ужо </a:t>
            </a:r>
          </a:p>
          <a:p>
            <a:pPr>
              <a:buNone/>
            </a:pPr>
            <a:r>
              <a:rPr lang="be-BY" sz="2800" dirty="0" smtClean="0"/>
              <a:t>разглядаў Д. Бернулі, які ўжываў іншую сімволіку.</a:t>
            </a:r>
          </a:p>
          <a:p>
            <a:pPr>
              <a:buNone/>
            </a:pPr>
            <a:r>
              <a:rPr lang="be-BY" sz="2800" dirty="0" smtClean="0"/>
              <a:t>                            Але агульнапрынятымі гэтыя            </a:t>
            </a:r>
          </a:p>
          <a:p>
            <a:pPr>
              <a:buNone/>
            </a:pPr>
            <a:r>
              <a:rPr lang="be-BY" sz="2800" dirty="0" smtClean="0"/>
              <a:t>                            сімвалы сталі толькі ў канцы XVIII стагоддзя.  </a:t>
            </a:r>
          </a:p>
          <a:p>
            <a:pPr>
              <a:buNone/>
            </a:pPr>
            <a:r>
              <a:rPr lang="be-BY" sz="2800" dirty="0" smtClean="0"/>
              <a:t>                            Прыстаўка “arc” паходзіць ад лацінскага          </a:t>
            </a:r>
          </a:p>
          <a:p>
            <a:pPr>
              <a:buNone/>
            </a:pPr>
            <a:r>
              <a:rPr lang="be-BY" sz="2800" dirty="0" smtClean="0"/>
              <a:t>                             arcus” (лук, дуга), што цалкам ўзгадняецца з  </a:t>
            </a:r>
          </a:p>
          <a:p>
            <a:pPr>
              <a:buNone/>
            </a:pPr>
            <a:r>
              <a:rPr lang="be-BY" sz="2800" dirty="0" smtClean="0"/>
              <a:t>                             сэнсам паняцця: arcsin x, напрыклад, - гэта </a:t>
            </a:r>
          </a:p>
          <a:p>
            <a:pPr>
              <a:buNone/>
            </a:pPr>
            <a:r>
              <a:rPr lang="be-BY" sz="2800" dirty="0" smtClean="0"/>
              <a:t>                            вугал (а можна сказаць і дуга), сінус якога </a:t>
            </a:r>
          </a:p>
          <a:p>
            <a:pPr>
              <a:buNone/>
            </a:pPr>
            <a:r>
              <a:rPr lang="be-BY" sz="2800" dirty="0" smtClean="0"/>
              <a:t>                             роўны х.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5534" y="1556792"/>
            <a:ext cx="1868466" cy="237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2086476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720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2492896"/>
            <a:ext cx="5797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15535" y="507934"/>
            <a:ext cx="6318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dirty="0" err="1" smtClean="0">
                <a:solidFill>
                  <a:srgbClr val="0C4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Трэнажор</a:t>
            </a:r>
            <a:r>
              <a:rPr lang="ru-RU" sz="6000" dirty="0" smtClean="0">
                <a:solidFill>
                  <a:srgbClr val="0C4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  <a:p>
            <a:pPr lvl="0" algn="ctr"/>
            <a:r>
              <a:rPr lang="ru-RU" sz="6000" dirty="0" smtClean="0">
                <a:solidFill>
                  <a:srgbClr val="0C4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“</a:t>
            </a:r>
            <a:r>
              <a:rPr lang="ru-RU" sz="6000" dirty="0" err="1" smtClean="0">
                <a:solidFill>
                  <a:srgbClr val="0C4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Вусны</a:t>
            </a:r>
            <a:r>
              <a:rPr lang="ru-RU" sz="6000" dirty="0" smtClean="0">
                <a:solidFill>
                  <a:srgbClr val="0C4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6000" dirty="0" err="1" smtClean="0">
                <a:solidFill>
                  <a:srgbClr val="0C4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лік</a:t>
            </a:r>
            <a:r>
              <a:rPr lang="ru-RU" sz="6000" dirty="0" smtClean="0">
                <a:solidFill>
                  <a:srgbClr val="0C4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” </a:t>
            </a:r>
            <a:endParaRPr lang="ru-RU" sz="6000" dirty="0">
              <a:ln w="9525">
                <a:noFill/>
              </a:ln>
              <a:solidFill>
                <a:srgbClr val="0C40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00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2492896"/>
            <a:ext cx="5797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15535" y="507934"/>
            <a:ext cx="63189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6000" dirty="0">
              <a:ln w="9525">
                <a:noFill/>
              </a:ln>
              <a:solidFill>
                <a:srgbClr val="0C40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5" name="Рисунок 64"/>
          <p:cNvPicPr/>
          <p:nvPr/>
        </p:nvPicPr>
        <p:blipFill>
          <a:blip r:embed="rId2" cstate="print"/>
          <a:srcRect l="16152" t="20054" r="9174" b="12873"/>
          <a:stretch>
            <a:fillRect/>
          </a:stretch>
        </p:blipFill>
        <p:spPr bwMode="auto">
          <a:xfrm>
            <a:off x="467544" y="0"/>
            <a:ext cx="8280920" cy="66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200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2492896"/>
            <a:ext cx="5797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15535" y="507934"/>
            <a:ext cx="63189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6000" dirty="0">
              <a:ln w="9525">
                <a:noFill/>
              </a:ln>
              <a:solidFill>
                <a:srgbClr val="0C40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15612" t="16260" r="8411" b="5827"/>
          <a:stretch>
            <a:fillRect/>
          </a:stretch>
        </p:blipFill>
        <p:spPr bwMode="auto">
          <a:xfrm>
            <a:off x="611560" y="332656"/>
            <a:ext cx="799288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552" y="116632"/>
          <a:ext cx="8064896" cy="32613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032026"/>
                <a:gridCol w="4032870"/>
              </a:tblGrid>
              <a:tr h="28803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/>
                        <a:t>Варыянт 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/>
                        <a:t>Варыянт 2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200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35423" y="1088387"/>
            <a:ext cx="6124227" cy="94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600"/>
              </a:lnSpc>
            </a:pP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ФІЗКУЛЬТМІНУТКА</a:t>
            </a:r>
            <a:endParaRPr lang="ru-RU" sz="4400" dirty="0">
              <a:ln w="2857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9298" y="3244334"/>
            <a:ext cx="419057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 t</a:t>
            </a:r>
            <a:r>
              <a:rPr lang="ru-RU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-3</a:t>
            </a:r>
            <a:endParaRPr lang="ru-RU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91651" y="3171763"/>
            <a:ext cx="384432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smtClean="0"/>
              <a:t>Cos t</a:t>
            </a:r>
            <a:r>
              <a:rPr lang="ru-RU" sz="8800" dirty="0" smtClean="0"/>
              <a:t>=1 </a:t>
            </a:r>
            <a:endParaRPr lang="ru-RU" sz="8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41706" y="3113705"/>
            <a:ext cx="485261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smtClean="0"/>
              <a:t>Cos t</a:t>
            </a:r>
            <a:r>
              <a:rPr lang="ru-RU" sz="8800" dirty="0" smtClean="0"/>
              <a:t>=1 </a:t>
            </a:r>
            <a:r>
              <a:rPr lang="en-US" sz="8800" dirty="0" smtClean="0"/>
              <a:t>/2</a:t>
            </a:r>
            <a:endParaRPr lang="ru-RU" sz="8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73038" y="2997591"/>
            <a:ext cx="495360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smtClean="0"/>
              <a:t>Cos t</a:t>
            </a:r>
            <a:r>
              <a:rPr lang="ru-RU" sz="8800" dirty="0" smtClean="0"/>
              <a:t>= 1,5 </a:t>
            </a:r>
            <a:endParaRPr lang="ru-RU" sz="8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11530" y="2765363"/>
            <a:ext cx="485261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smtClean="0"/>
              <a:t>Cos t</a:t>
            </a:r>
            <a:r>
              <a:rPr lang="ru-RU" sz="8800" dirty="0" smtClean="0"/>
              <a:t>=2</a:t>
            </a:r>
            <a:r>
              <a:rPr lang="en-US" sz="8800" dirty="0" smtClean="0"/>
              <a:t>/7</a:t>
            </a:r>
            <a:r>
              <a:rPr lang="ru-RU" sz="8800" dirty="0" smtClean="0"/>
              <a:t> </a:t>
            </a:r>
            <a:endParaRPr lang="ru-RU" sz="8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32970" y="2983076"/>
            <a:ext cx="409919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smtClean="0"/>
              <a:t>Cos t</a:t>
            </a:r>
            <a:r>
              <a:rPr lang="ru-RU" sz="8800" dirty="0" smtClean="0"/>
              <a:t>= 0 </a:t>
            </a:r>
            <a:endParaRPr lang="ru-RU" sz="8800" dirty="0"/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10" grpId="0"/>
      <p:bldP spid="10" grpId="1"/>
      <p:bldP spid="12" grpId="0"/>
      <p:bldP spid="12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35423" y="1088387"/>
            <a:ext cx="6124227" cy="94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600"/>
              </a:lnSpc>
            </a:pP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ФІЗКУЛЬТМІНУТКА</a:t>
            </a:r>
            <a:endParaRPr lang="ru-RU" sz="4400" dirty="0">
              <a:ln w="2857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2492896"/>
            <a:ext cx="384752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t</a:t>
            </a:r>
            <a:r>
              <a:rPr lang="ru-RU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-</a:t>
            </a:r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2204864"/>
            <a:ext cx="359425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err="1" smtClean="0"/>
              <a:t>ctg</a:t>
            </a:r>
            <a:r>
              <a:rPr lang="en-US" sz="8800" dirty="0" smtClean="0"/>
              <a:t> t</a:t>
            </a:r>
            <a:r>
              <a:rPr lang="ru-RU" sz="8800" dirty="0" smtClean="0"/>
              <a:t>=</a:t>
            </a:r>
            <a:r>
              <a:rPr lang="en-US" sz="8800" dirty="0" smtClean="0"/>
              <a:t>5</a:t>
            </a:r>
            <a:r>
              <a:rPr lang="ru-RU" sz="8800" dirty="0" smtClean="0"/>
              <a:t> </a:t>
            </a:r>
            <a:endParaRPr lang="ru-RU" sz="8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2852936"/>
            <a:ext cx="485581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smtClean="0"/>
              <a:t>sin t</a:t>
            </a:r>
            <a:r>
              <a:rPr lang="ru-RU" sz="8800" dirty="0" smtClean="0"/>
              <a:t>=</a:t>
            </a:r>
            <a:r>
              <a:rPr lang="en-US" sz="8800" dirty="0" smtClean="0"/>
              <a:t>-</a:t>
            </a:r>
            <a:r>
              <a:rPr lang="ru-RU" sz="8800" dirty="0" smtClean="0"/>
              <a:t>1 </a:t>
            </a:r>
            <a:r>
              <a:rPr lang="en-US" sz="8800" dirty="0" smtClean="0"/>
              <a:t>/2</a:t>
            </a:r>
            <a:endParaRPr lang="ru-RU" sz="8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348880"/>
            <a:ext cx="476765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err="1" smtClean="0"/>
              <a:t>ctg</a:t>
            </a:r>
            <a:r>
              <a:rPr lang="en-US" sz="8800" dirty="0" smtClean="0"/>
              <a:t> t</a:t>
            </a:r>
            <a:r>
              <a:rPr lang="ru-RU" sz="8800" dirty="0" smtClean="0"/>
              <a:t>= </a:t>
            </a:r>
            <a:r>
              <a:rPr lang="en-US" sz="8800" dirty="0" smtClean="0"/>
              <a:t>-</a:t>
            </a:r>
            <a:r>
              <a:rPr lang="ru-RU" sz="8800" dirty="0" smtClean="0"/>
              <a:t>15 </a:t>
            </a:r>
            <a:endParaRPr lang="ru-RU" sz="8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2924944"/>
            <a:ext cx="377712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err="1" smtClean="0"/>
              <a:t>tg</a:t>
            </a:r>
            <a:r>
              <a:rPr lang="en-US" sz="8800" dirty="0" smtClean="0"/>
              <a:t> t</a:t>
            </a:r>
            <a:r>
              <a:rPr lang="ru-RU" sz="8800" dirty="0" smtClean="0"/>
              <a:t>=</a:t>
            </a:r>
            <a:r>
              <a:rPr lang="en-US" sz="8800" dirty="0" smtClean="0"/>
              <a:t>36</a:t>
            </a:r>
            <a:r>
              <a:rPr lang="ru-RU" sz="8800" dirty="0" smtClean="0"/>
              <a:t> </a:t>
            </a:r>
            <a:endParaRPr lang="ru-RU" sz="8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2708920"/>
            <a:ext cx="410240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smtClean="0"/>
              <a:t>sin t</a:t>
            </a:r>
            <a:r>
              <a:rPr lang="ru-RU" sz="8800" dirty="0" smtClean="0"/>
              <a:t>= </a:t>
            </a:r>
            <a:r>
              <a:rPr lang="en-US" sz="8800" dirty="0" smtClean="0"/>
              <a:t>-2</a:t>
            </a:r>
            <a:r>
              <a:rPr lang="ru-RU" sz="8800" dirty="0" smtClean="0"/>
              <a:t> </a:t>
            </a:r>
            <a:endParaRPr lang="ru-RU" sz="8800" dirty="0"/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10" grpId="0"/>
      <p:bldP spid="10" grpId="1"/>
      <p:bldP spid="12" grpId="0"/>
      <p:bldP spid="12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e-BY" sz="4000" b="1" dirty="0" smtClean="0"/>
              <a:t>Рашэнне заданняў ЦТ – 2018</a:t>
            </a:r>
            <a:br>
              <a:rPr lang="be-BY" sz="4000" b="1" dirty="0" smtClean="0"/>
            </a:br>
            <a:endParaRPr lang="ru-RU" sz="4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9295" t="20054" r="43398" b="32249"/>
          <a:stretch>
            <a:fillRect/>
          </a:stretch>
        </p:blipFill>
        <p:spPr bwMode="auto">
          <a:xfrm>
            <a:off x="251520" y="980728"/>
            <a:ext cx="590465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572</TotalTime>
  <Words>236</Words>
  <Application>Microsoft Office PowerPoint</Application>
  <PresentationFormat>Экран (4:3)</PresentationFormat>
  <Paragraphs>47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Звесткі з гісторыі</vt:lpstr>
      <vt:lpstr>Слайд 4</vt:lpstr>
      <vt:lpstr>Слайд 5</vt:lpstr>
      <vt:lpstr>Слайд 6</vt:lpstr>
      <vt:lpstr>Слайд 7</vt:lpstr>
      <vt:lpstr>Слайд 8</vt:lpstr>
      <vt:lpstr>Рашэнне заданняў ЦТ – 2018 </vt:lpstr>
      <vt:lpstr>Заданні са зборніка экзаменацыйных матэрыялаў</vt:lpstr>
      <vt:lpstr>Закончыце выказванне:  Сёння на ўроку мы …. Я даведаўся, што …. Я зразумеў…. Мне было цяжка пры выкананні …. Мне больш за ўсё спадабалася… Мне было цяжка, таму што … У мяне добра атрымлівалася… </vt:lpstr>
      <vt:lpstr>Дамашняе заданне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</cp:revision>
  <dcterms:created xsi:type="dcterms:W3CDTF">2014-01-19T10:09:49Z</dcterms:created>
  <dcterms:modified xsi:type="dcterms:W3CDTF">2019-11-09T23:55:51Z</dcterms:modified>
</cp:coreProperties>
</file>